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sldIdLst>
    <p:sldId id="256" r:id="rId2"/>
    <p:sldId id="257" r:id="rId3"/>
    <p:sldId id="264" r:id="rId4"/>
    <p:sldId id="265" r:id="rId5"/>
    <p:sldId id="268" r:id="rId6"/>
    <p:sldId id="266" r:id="rId7"/>
    <p:sldId id="267" r:id="rId8"/>
    <p:sldId id="269" r:id="rId9"/>
    <p:sldId id="270" r:id="rId10"/>
    <p:sldId id="272" r:id="rId11"/>
    <p:sldId id="273" r:id="rId12"/>
    <p:sldId id="271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Hyun" initials="J" lastIdx="1" clrIdx="0">
    <p:extLst>
      <p:ext uri="{19B8F6BF-5375-455C-9EA6-DF929625EA0E}">
        <p15:presenceInfo xmlns:p15="http://schemas.microsoft.com/office/powerpoint/2012/main" userId="Joon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6F7"/>
    <a:srgbClr val="F1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4" autoAdjust="0"/>
    <p:restoredTop sz="100000"/>
  </p:normalViewPr>
  <p:slideViewPr>
    <p:cSldViewPr snapToGrid="0">
      <p:cViewPr varScale="1">
        <p:scale>
          <a:sx n="83" d="100"/>
          <a:sy n="83" d="100"/>
        </p:scale>
        <p:origin x="379" y="6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7" cy="450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5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8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8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7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7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7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6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4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F804-8E8E-4DC0-AF79-069EDD0C8BD0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A96C-26FA-4848-A753-72399C5AE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9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gradFill flip="xy" rotWithShape="1">
          <a:gsLst>
            <a:gs pos="5000">
              <a:srgbClr val="858585">
                <a:alpha val="100000"/>
              </a:srgbClr>
            </a:gs>
            <a:gs pos="32000">
              <a:srgbClr val="BCD3EE">
                <a:alpha val="100000"/>
              </a:srgbClr>
            </a:gs>
            <a:gs pos="96000">
              <a:srgbClr val="808080">
                <a:alpha val="10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F4BF804-8E8E-4DC0-AF79-069EDD0C8BD0}" type="datetime1">
              <a:rPr lang="ko-KR" altLang="en-US"/>
              <a:pPr lvl="0">
                <a:defRPr/>
              </a:pPr>
              <a:t>2019-06-15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193A96C-26FA-4848-A753-72399C5AEFF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ree bicycles parked in front of buildi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31" name="TextBox 1030"/>
          <p:cNvSpPr txBox="1"/>
          <p:nvPr/>
        </p:nvSpPr>
        <p:spPr>
          <a:xfrm>
            <a:off x="5586153" y="6406515"/>
            <a:ext cx="6605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나눔손글씨 붓"/>
                <a:ea typeface="나눔손글씨 붓"/>
              </a:rPr>
              <a:t>조원 </a:t>
            </a:r>
            <a:r>
              <a:rPr lang="en-US" altLang="ko-KR" sz="2400" b="1" dirty="0">
                <a:latin typeface="나눔손글씨 붓"/>
                <a:ea typeface="나눔손글씨 붓"/>
              </a:rPr>
              <a:t>:</a:t>
            </a:r>
            <a:r>
              <a:rPr lang="ko-KR" altLang="en-US" sz="2400" b="1" dirty="0">
                <a:latin typeface="나눔손글씨 붓"/>
                <a:ea typeface="나눔손글씨 붓"/>
              </a:rPr>
              <a:t> 유소영 김민수 최민준 </a:t>
            </a:r>
            <a:r>
              <a:rPr lang="ko-KR" altLang="en-US" sz="2400" b="1" dirty="0" err="1">
                <a:latin typeface="나눔손글씨 붓"/>
                <a:ea typeface="나눔손글씨 붓"/>
              </a:rPr>
              <a:t>예준현</a:t>
            </a:r>
            <a:r>
              <a:rPr lang="ko-KR" altLang="en-US" sz="2400" b="1" dirty="0">
                <a:latin typeface="나눔손글씨 붓"/>
                <a:ea typeface="나눔손글씨 붓"/>
              </a:rPr>
              <a:t> 이형철</a:t>
            </a:r>
          </a:p>
        </p:txBody>
      </p:sp>
      <p:sp>
        <p:nvSpPr>
          <p:cNvPr id="1035" name="자유형 1034"/>
          <p:cNvSpPr/>
          <p:nvPr/>
        </p:nvSpPr>
        <p:spPr>
          <a:xfrm>
            <a:off x="4519961" y="2717159"/>
            <a:ext cx="3224726" cy="928345"/>
          </a:xfrm>
          <a:custGeom>
            <a:avLst/>
            <a:gdLst>
              <a:gd name="connsiteX0" fmla="*/ 3735 w 3152078"/>
              <a:gd name="connsiteY0" fmla="*/ 49 h 823409"/>
              <a:gd name="connsiteX1" fmla="*/ 3111468 w 3152078"/>
              <a:gd name="connsiteY1" fmla="*/ 32337 h 823409"/>
              <a:gd name="connsiteX2" fmla="*/ 3151827 w 3152078"/>
              <a:gd name="connsiteY2" fmla="*/ 815325 h 823409"/>
              <a:gd name="connsiteX3" fmla="*/ 21 w 3152078"/>
              <a:gd name="connsiteY3" fmla="*/ 823397 h 823409"/>
              <a:gd name="connsiteX4" fmla="*/ 3735 w 3152078"/>
              <a:gd name="connsiteY4" fmla="*/ 49 h 82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078" h="823409">
                <a:moveTo>
                  <a:pt x="3735" y="49"/>
                </a:moveTo>
                <a:lnTo>
                  <a:pt x="3111468" y="32337"/>
                </a:lnTo>
                <a:lnTo>
                  <a:pt x="3151827" y="815325"/>
                </a:lnTo>
                <a:lnTo>
                  <a:pt x="21" y="823397"/>
                </a:lnTo>
                <a:lnTo>
                  <a:pt x="3735" y="49"/>
                </a:lnTo>
                <a:close/>
              </a:path>
            </a:pathLst>
          </a:custGeom>
          <a:solidFill>
            <a:srgbClr val="146A90"/>
          </a:solidFill>
          <a:ln cap="rnd" cmpd="dbl">
            <a:solidFill>
              <a:schemeClr val="accent1">
                <a:shade val="20000"/>
              </a:schemeClr>
            </a:solidFill>
            <a:prstDash val="sysDot"/>
            <a:bevel/>
          </a:ln>
          <a:effectLst>
            <a:reflection blurRad="6350" stA="50000" endA="300" endPos="50000" dir="5400000" sy="-100000" algn="bl" rotWithShape="0"/>
            <a:softEdge rad="254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defRPr/>
            </a:pPr>
            <a:r>
              <a:rPr lang="en-US" altLang="ko-KR" sz="49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손글씨 붓"/>
                <a:ea typeface="나눔손글씨 붓"/>
              </a:rPr>
              <a:t>4</a:t>
            </a:r>
            <a:r>
              <a:rPr lang="ko-KR" altLang="en-US" sz="49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손글씨 붓"/>
                <a:ea typeface="나눔손글씨 붓"/>
              </a:rPr>
              <a:t>조의 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게시글의 수정 버튼을 누를 시 비밀번호 입력 팝업창이 나타납니다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비밀번호를 틀렸을 시 틀렸다는 팝업창이 나타나고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비밀번호를 맞게 입력했다면 내용을 바꿀 수 있는 팝업창이 나타납니다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C049C3-185C-4264-9FB3-54697B194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31" y="2393253"/>
            <a:ext cx="4895987" cy="1947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E1F464-EF3D-420A-BE07-60778CE8E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213" y="1210861"/>
            <a:ext cx="5987576" cy="17697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8D7F87-059F-4D13-8B5B-5F046053C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065" y="3154201"/>
            <a:ext cx="5391150" cy="214312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0853516-77C8-45E9-9D4B-F231EACB6D0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243518" y="2095751"/>
            <a:ext cx="798695" cy="127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AFF1621-DEAB-4FF3-80E5-B3A00313F3C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258443" y="3367233"/>
            <a:ext cx="1012622" cy="858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A59FB-B167-41F5-BE6F-E0F827938BDF}"/>
              </a:ext>
            </a:extLst>
          </p:cNvPr>
          <p:cNvSpPr txBox="1"/>
          <p:nvPr/>
        </p:nvSpPr>
        <p:spPr>
          <a:xfrm>
            <a:off x="5300113" y="3540793"/>
            <a:ext cx="115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true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AD6E3-080F-4C83-942E-C5CF749877E0}"/>
              </a:ext>
            </a:extLst>
          </p:cNvPr>
          <p:cNvSpPr txBox="1"/>
          <p:nvPr/>
        </p:nvSpPr>
        <p:spPr>
          <a:xfrm>
            <a:off x="5180735" y="2354638"/>
            <a:ext cx="115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false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5FEE1A-4AE8-4D4D-B3C3-A70FA980340E}"/>
              </a:ext>
            </a:extLst>
          </p:cNvPr>
          <p:cNvSpPr/>
          <p:nvPr/>
        </p:nvSpPr>
        <p:spPr>
          <a:xfrm>
            <a:off x="3581039" y="375421"/>
            <a:ext cx="5292527" cy="705978"/>
          </a:xfrm>
          <a:prstGeom prst="rect">
            <a:avLst/>
          </a:prstGeom>
          <a:solidFill>
            <a:srgbClr val="454545"/>
          </a:solidFill>
          <a:ln w="38100" cap="rnd">
            <a:solidFill>
              <a:srgbClr val="454545"/>
            </a:solidFill>
            <a:bevel/>
          </a:ln>
          <a:effectLst>
            <a:glow rad="63500">
              <a:schemeClr val="accent1">
                <a:satMod val="175000"/>
                <a:alpha val="50000"/>
              </a:schemeClr>
            </a:glow>
            <a:reflection blurRad="6350" stA="50000" endA="300" endPos="35000" dir="5400000" sy="-100000" algn="bl" rotWithShape="0"/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w="0" h="0" prst="softRound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8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질의응답 </a:t>
            </a:r>
            <a:r>
              <a: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- </a:t>
            </a: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수정</a:t>
            </a:r>
            <a:endParaRPr lang="en-US" altLang="ko-KR" sz="5300" dirty="0">
              <a:effectLst>
                <a:glow rad="63500">
                  <a:schemeClr val="accent3">
                    <a:satMod val="175000"/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7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아무 입력을 하지 않고 확인을 누를 시 내용 입력은 필수라는 팝업창이 나타나고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내용을 입력하면 기존 내용에서 새로 바뀐 내용으로 </a:t>
            </a:r>
            <a:r>
              <a:rPr lang="ko-KR" altLang="en-US" sz="1600" dirty="0" err="1">
                <a:solidFill>
                  <a:schemeClr val="tx1"/>
                </a:solidFill>
              </a:rPr>
              <a:t>새로고침되어집니다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C049C3-185C-4264-9FB3-54697B194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31" y="2393253"/>
            <a:ext cx="4895987" cy="19479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0853516-77C8-45E9-9D4B-F231EACB6D0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243518" y="2095751"/>
            <a:ext cx="1121792" cy="127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AFF1621-DEAB-4FF3-80E5-B3A00313F3C3}"/>
              </a:ext>
            </a:extLst>
          </p:cNvPr>
          <p:cNvCxnSpPr>
            <a:cxnSpLocks/>
          </p:cNvCxnSpPr>
          <p:nvPr/>
        </p:nvCxnSpPr>
        <p:spPr>
          <a:xfrm>
            <a:off x="5258443" y="3367233"/>
            <a:ext cx="1012622" cy="858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A59FB-B167-41F5-BE6F-E0F827938BDF}"/>
              </a:ext>
            </a:extLst>
          </p:cNvPr>
          <p:cNvSpPr txBox="1"/>
          <p:nvPr/>
        </p:nvSpPr>
        <p:spPr>
          <a:xfrm>
            <a:off x="5300113" y="3540793"/>
            <a:ext cx="115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true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AD6E3-080F-4C83-942E-C5CF749877E0}"/>
              </a:ext>
            </a:extLst>
          </p:cNvPr>
          <p:cNvSpPr txBox="1"/>
          <p:nvPr/>
        </p:nvSpPr>
        <p:spPr>
          <a:xfrm>
            <a:off x="5180735" y="2354638"/>
            <a:ext cx="115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false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26B1A1-BF79-4F07-8F6E-7B482A6DE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32" y="2381385"/>
            <a:ext cx="4932911" cy="1960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1E8794-5D60-4970-B1A8-8B79AF5D08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2415" r="38739" b="72559"/>
          <a:stretch/>
        </p:blipFill>
        <p:spPr>
          <a:xfrm>
            <a:off x="6757459" y="3114200"/>
            <a:ext cx="5370629" cy="9858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7336F5-5A56-43C4-83B7-93B2E5036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6581" y="4262312"/>
            <a:ext cx="6097888" cy="1111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DDEBE-9501-4B61-8620-A4AE8F109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310" y="1283468"/>
            <a:ext cx="5515738" cy="162456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E69B95-1B4F-4027-BC69-EEF2ED7D4F86}"/>
              </a:ext>
            </a:extLst>
          </p:cNvPr>
          <p:cNvCxnSpPr>
            <a:cxnSpLocks/>
          </p:cNvCxnSpPr>
          <p:nvPr/>
        </p:nvCxnSpPr>
        <p:spPr>
          <a:xfrm flipH="1">
            <a:off x="11314848" y="4005000"/>
            <a:ext cx="295262" cy="9707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F6BCE0-8EB4-4AF0-893E-B84C22720C00}"/>
              </a:ext>
            </a:extLst>
          </p:cNvPr>
          <p:cNvSpPr/>
          <p:nvPr/>
        </p:nvSpPr>
        <p:spPr>
          <a:xfrm>
            <a:off x="3581039" y="375421"/>
            <a:ext cx="5292527" cy="705978"/>
          </a:xfrm>
          <a:prstGeom prst="rect">
            <a:avLst/>
          </a:prstGeom>
          <a:solidFill>
            <a:srgbClr val="454545"/>
          </a:solidFill>
          <a:ln w="38100" cap="rnd">
            <a:solidFill>
              <a:srgbClr val="454545"/>
            </a:solidFill>
            <a:bevel/>
          </a:ln>
          <a:effectLst>
            <a:glow rad="63500">
              <a:schemeClr val="accent1">
                <a:satMod val="175000"/>
                <a:alpha val="50000"/>
              </a:schemeClr>
            </a:glow>
            <a:reflection blurRad="6350" stA="50000" endA="300" endPos="35000" dir="5400000" sy="-100000" algn="bl" rotWithShape="0"/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w="0" h="0" prst="softRound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11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질의응답 </a:t>
            </a:r>
            <a:r>
              <a: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- </a:t>
            </a: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수정</a:t>
            </a:r>
            <a:endParaRPr lang="en-US" altLang="ko-KR" sz="5300" dirty="0">
              <a:effectLst>
                <a:glow rad="63500">
                  <a:schemeClr val="accent3">
                    <a:satMod val="175000"/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76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답글 달고 싶은 댓글을 클릭 시 답글을 남길 수 있는 팝업창이 나타납니다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댓글이 남겨지는 방식은 질문하기와 동일합니다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BC3684-075E-4554-BDA6-41ECECC5EC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9" y="1212627"/>
            <a:ext cx="7397102" cy="3968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4AAD3D-1E3D-4970-865C-E4C038BA06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15626" r="2284" b="68253"/>
          <a:stretch/>
        </p:blipFill>
        <p:spPr>
          <a:xfrm>
            <a:off x="46180" y="1848276"/>
            <a:ext cx="9478636" cy="1032252"/>
          </a:xfrm>
          <a:prstGeom prst="rect">
            <a:avLst/>
          </a:prstGeom>
          <a:ln w="28575">
            <a:solidFill>
              <a:srgbClr val="FF0000"/>
            </a:solidFill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28996-EE6E-4EF7-B0FD-2B888CED9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678" y="2358905"/>
            <a:ext cx="5108866" cy="30083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5F72A-2F5C-4ED9-A2ED-C5FE5488C407}"/>
              </a:ext>
            </a:extLst>
          </p:cNvPr>
          <p:cNvSpPr/>
          <p:nvPr/>
        </p:nvSpPr>
        <p:spPr>
          <a:xfrm>
            <a:off x="3581039" y="375421"/>
            <a:ext cx="5292527" cy="705978"/>
          </a:xfrm>
          <a:prstGeom prst="rect">
            <a:avLst/>
          </a:prstGeom>
          <a:solidFill>
            <a:srgbClr val="454545"/>
          </a:solidFill>
          <a:ln w="38100" cap="rnd">
            <a:solidFill>
              <a:srgbClr val="454545"/>
            </a:solidFill>
            <a:bevel/>
          </a:ln>
          <a:effectLst>
            <a:glow rad="63500">
              <a:schemeClr val="accent1">
                <a:satMod val="175000"/>
                <a:alpha val="50000"/>
              </a:schemeClr>
            </a:glow>
            <a:reflection blurRad="6350" stA="50000" endA="300" endPos="35000" dir="5400000" sy="-100000" algn="bl" rotWithShape="0"/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w="0" h="0" prst="softRound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9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질의응답 </a:t>
            </a:r>
            <a:r>
              <a: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- </a:t>
            </a:r>
            <a:r>
              <a:rPr lang="ko-KR" altLang="en-US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답글</a:t>
            </a:r>
            <a:endParaRPr lang="en-US" altLang="ko-KR" sz="5300" dirty="0">
              <a:effectLst>
                <a:glow rad="63500">
                  <a:schemeClr val="accent3">
                    <a:satMod val="175000"/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8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 on brown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991" y="0"/>
            <a:ext cx="3014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  감</a:t>
            </a:r>
            <a:endParaRPr lang="en-US" altLang="ko-KR" sz="72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210517"/>
            <a:ext cx="1219199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유소영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많은 스트레스도 받고 힘들었지만 혼자 하는 과제였다면 지금보다 더 힘들었을 것 같습니다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한 학기 동안 조원들과 여러 경험들을 해 본 것 같아서 좋았습니다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이형철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Node</a:t>
            </a:r>
            <a:r>
              <a:rPr lang="ko-KR" altLang="en-US" dirty="0">
                <a:solidFill>
                  <a:schemeClr val="bg1"/>
                </a:solidFill>
              </a:rPr>
              <a:t>라는 새로운 언어를 배우면서 코드의 흐름과 전반적인 코드의 전체를 보는 연습을 많이 한 것 같습니다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과제를 해오면서 아직 어렵고 잘 모르겠지만 언젠가는 익숙해지고 이해가 완벽히 되면 그 기분은 정말 좋을 것 같습니다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김민수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처음에 코드의 흐름 찾기가 힘들었는데 어느 정도 흐름을 찾은 이후에는 수월하게 작업을 했던 것 같습니다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최민준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처음에는 어색하고 이해하기 어려웠지만 </a:t>
            </a:r>
            <a:r>
              <a:rPr lang="en-US" altLang="ko-KR" dirty="0">
                <a:solidFill>
                  <a:schemeClr val="bg1"/>
                </a:solidFill>
              </a:rPr>
              <a:t>pug</a:t>
            </a:r>
            <a:r>
              <a:rPr lang="ko-KR" altLang="en-US" dirty="0">
                <a:solidFill>
                  <a:schemeClr val="bg1"/>
                </a:solidFill>
              </a:rPr>
              <a:t>를 만들고 실행 순서를 보면서 직접 몸으로 익히다 보니 조금은 익숙해진 것 같고 그냥 책으로 하는 공부 보다 기억에 더 오래 남을 것 같습니다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accent5">
                    <a:lumMod val="50000"/>
                  </a:schemeClr>
                </a:solidFill>
              </a:rPr>
              <a:t>예준현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여태까지 배운 내용을 토대로 실전을 통해 익히며 코딩 실력에 많은 도움이 된 것 같습니다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또한 조원들과 함께 많은 시간을 보내며 서로에게 좋은 시간이 되었습니다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6991" y="1354188"/>
            <a:ext cx="434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조별 프로젝트를 마치며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8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lhouette of man near outsid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4907" y="995675"/>
            <a:ext cx="485762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로 그 인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회 원 가 입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메 인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궁서"/>
                <a:ea typeface="궁서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조 원 소 개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궁서"/>
                <a:ea typeface="궁서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현 지  학 기 제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궁서"/>
                <a:ea typeface="궁서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질 의  응 답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궁서"/>
                <a:ea typeface="궁서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궁서"/>
                <a:ea typeface="궁서"/>
              </a:rPr>
              <a:t>소 감</a:t>
            </a:r>
            <a:endParaRPr lang="en-US" altLang="ko-KR" sz="32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궁서"/>
              <a:ea typeface="궁서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15023-6166-4C95-9824-8BBC3FC745CA}"/>
              </a:ext>
            </a:extLst>
          </p:cNvPr>
          <p:cNvSpPr txBox="1"/>
          <p:nvPr/>
        </p:nvSpPr>
        <p:spPr>
          <a:xfrm>
            <a:off x="684398" y="4823590"/>
            <a:ext cx="14492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ko-KR" altLang="en-US" sz="2000" dirty="0">
                <a:solidFill>
                  <a:schemeClr val="bg1"/>
                </a:solidFill>
                <a:latin typeface="궁서"/>
                <a:ea typeface="궁서"/>
              </a:rPr>
              <a:t>질문</a:t>
            </a: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>
                <a:solidFill>
                  <a:schemeClr val="bg1"/>
                </a:solidFill>
                <a:latin typeface="궁서"/>
                <a:ea typeface="궁서"/>
              </a:rPr>
              <a:t>수정</a:t>
            </a: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>
                <a:solidFill>
                  <a:schemeClr val="bg1"/>
                </a:solidFill>
                <a:latin typeface="궁서"/>
                <a:ea typeface="궁서"/>
              </a:rPr>
              <a:t>답글</a:t>
            </a: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궁서"/>
              <a:ea typeface="궁서"/>
            </a:endParaRPr>
          </a:p>
          <a:p>
            <a:pPr lvl="0">
              <a:defRPr/>
            </a:pPr>
            <a:endParaRPr lang="ko-KR" altLang="en-US" sz="2000" dirty="0">
              <a:solidFill>
                <a:schemeClr val="bg1"/>
              </a:solidFill>
              <a:latin typeface="궁서"/>
              <a:ea typeface="궁서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E0255-5649-43AE-A1BC-54F8AE812727}"/>
              </a:ext>
            </a:extLst>
          </p:cNvPr>
          <p:cNvSpPr txBox="1"/>
          <p:nvPr/>
        </p:nvSpPr>
        <p:spPr>
          <a:xfrm>
            <a:off x="254907" y="840509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궁서"/>
                <a:ea typeface="궁서"/>
              </a:rPr>
              <a:t>목 </a:t>
            </a:r>
            <a:r>
              <a:rPr lang="en-US" altLang="ko-KR" sz="5400" dirty="0">
                <a:solidFill>
                  <a:schemeClr val="bg1"/>
                </a:solidFill>
                <a:latin typeface="궁서"/>
                <a:ea typeface="궁서"/>
              </a:rPr>
              <a:t>       </a:t>
            </a:r>
            <a:r>
              <a:rPr lang="ko-KR" altLang="en-US" sz="5400" dirty="0">
                <a:solidFill>
                  <a:schemeClr val="bg1"/>
                </a:solidFill>
                <a:latin typeface="궁서"/>
                <a:ea typeface="궁서"/>
              </a:rPr>
              <a:t>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473483" y="377327"/>
              <a:ext cx="3245034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로그인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D68424-877D-45A0-B2C0-62F0B34BC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2" y="1310172"/>
            <a:ext cx="7397105" cy="39682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D55C80-3436-4976-BBB1-4501DD1919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3192" r="81820" b="91196"/>
          <a:stretch/>
        </p:blipFill>
        <p:spPr>
          <a:xfrm>
            <a:off x="2679565" y="1274413"/>
            <a:ext cx="1941763" cy="617696"/>
          </a:xfrm>
          <a:prstGeom prst="rect">
            <a:avLst/>
          </a:prstGeom>
          <a:ln w="38100">
            <a:noFill/>
          </a:ln>
          <a:effectLst>
            <a:softEdge rad="127000"/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저희 홈페이지는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사용자가 로그인을 해야만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이용할 수 있습니다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그렇기 때문에 최초 화면</a:t>
            </a:r>
            <a:r>
              <a:rPr lang="en-US" altLang="ko-KR" sz="1600" dirty="0">
                <a:solidFill>
                  <a:schemeClr val="tx1"/>
                </a:solidFill>
              </a:rPr>
              <a:t>(‘/’)</a:t>
            </a:r>
            <a:r>
              <a:rPr lang="ko-KR" altLang="en-US" sz="1600" dirty="0">
                <a:solidFill>
                  <a:schemeClr val="tx1"/>
                </a:solidFill>
              </a:rPr>
              <a:t>이 로그인 화면으로 시작합니다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사용자가 없을 시 회원가입</a:t>
            </a:r>
            <a:r>
              <a:rPr lang="en-US" altLang="ko-KR" sz="1600" dirty="0">
                <a:solidFill>
                  <a:schemeClr val="tx1"/>
                </a:solidFill>
              </a:rPr>
              <a:t>(JOIN)</a:t>
            </a:r>
            <a:r>
              <a:rPr lang="ko-KR" altLang="en-US" sz="1600" dirty="0">
                <a:solidFill>
                  <a:schemeClr val="tx1"/>
                </a:solidFill>
              </a:rPr>
              <a:t>을 통해 가입 후 이용이 가능합니다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4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473483" y="377327"/>
              <a:ext cx="3245034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회원가입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D68424-877D-45A0-B2C0-62F0B34BC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2" y="1310172"/>
            <a:ext cx="7397104" cy="396823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사용자가 </a:t>
            </a:r>
            <a:r>
              <a:rPr lang="en-US" altLang="ko-KR" sz="1600" dirty="0">
                <a:solidFill>
                  <a:schemeClr val="tx1"/>
                </a:solidFill>
              </a:rPr>
              <a:t>ID, </a:t>
            </a:r>
            <a:r>
              <a:rPr lang="ko-KR" altLang="en-US" sz="1600" dirty="0">
                <a:solidFill>
                  <a:schemeClr val="tx1"/>
                </a:solidFill>
              </a:rPr>
              <a:t>패스워드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닉네임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전화번호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주소를 입력하면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데이터베이스 </a:t>
            </a:r>
            <a:r>
              <a:rPr lang="en-US" altLang="ko-KR" sz="1600" dirty="0">
                <a:solidFill>
                  <a:schemeClr val="tx1"/>
                </a:solidFill>
              </a:rPr>
              <a:t>users </a:t>
            </a:r>
            <a:r>
              <a:rPr lang="ko-KR" altLang="en-US" sz="1600" dirty="0">
                <a:solidFill>
                  <a:schemeClr val="tx1"/>
                </a:solidFill>
              </a:rPr>
              <a:t>테이블에 저장이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생성된 유저로 로그인하면 </a:t>
            </a:r>
            <a:r>
              <a:rPr lang="en-US" altLang="ko-KR" sz="1600" dirty="0">
                <a:solidFill>
                  <a:schemeClr val="tx1"/>
                </a:solidFill>
              </a:rPr>
              <a:t>main </a:t>
            </a:r>
            <a:r>
              <a:rPr lang="ko-KR" altLang="en-US" sz="1600" dirty="0">
                <a:solidFill>
                  <a:schemeClr val="tx1"/>
                </a:solidFill>
              </a:rPr>
              <a:t>페이지로 이동합니다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AABFE6-FFAD-4974-BF40-6080028E0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3094" r="79365" b="90859"/>
          <a:stretch/>
        </p:blipFill>
        <p:spPr>
          <a:xfrm>
            <a:off x="2558474" y="1310172"/>
            <a:ext cx="2027332" cy="55445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044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473483" y="377327"/>
              <a:ext cx="3245034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메인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D68424-877D-45A0-B2C0-62F0B34BC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2" y="1310172"/>
            <a:ext cx="7397104" cy="39682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완료 시 나오는 메인 페이지입니다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각 메뉴를 누르면 해당 페이지로 이동합니다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63885B-5458-4064-8B29-B0512DC2C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5" t="3911" r="79611" b="91239"/>
          <a:stretch/>
        </p:blipFill>
        <p:spPr>
          <a:xfrm>
            <a:off x="2807853" y="1355124"/>
            <a:ext cx="2225965" cy="5588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C1DA56-989E-45DA-8600-CBAE2CA7EBDD}"/>
              </a:ext>
            </a:extLst>
          </p:cNvPr>
          <p:cNvSpPr/>
          <p:nvPr/>
        </p:nvSpPr>
        <p:spPr>
          <a:xfrm>
            <a:off x="4240854" y="6021973"/>
            <a:ext cx="570346" cy="392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EDF892-542B-4CE2-B0B1-69EED61F1C96}"/>
              </a:ext>
            </a:extLst>
          </p:cNvPr>
          <p:cNvSpPr/>
          <p:nvPr/>
        </p:nvSpPr>
        <p:spPr>
          <a:xfrm>
            <a:off x="2504208" y="2346931"/>
            <a:ext cx="682338" cy="111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473483" y="377327"/>
              <a:ext cx="3245034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조원소개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D68424-877D-45A0-B2C0-62F0B34BC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2" y="1310172"/>
            <a:ext cx="7397104" cy="39682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상단 이미지 클릭 시 </a:t>
            </a:r>
            <a:r>
              <a:rPr lang="en-US" altLang="ko-KR" sz="1600" dirty="0">
                <a:solidFill>
                  <a:schemeClr val="tx1"/>
                </a:solidFill>
              </a:rPr>
              <a:t>AJAX fetch</a:t>
            </a:r>
            <a:r>
              <a:rPr lang="ko-KR" altLang="en-US" sz="1600" dirty="0">
                <a:solidFill>
                  <a:schemeClr val="tx1"/>
                </a:solidFill>
              </a:rPr>
              <a:t>를 사용하여 서버로부터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데이터베이스 </a:t>
            </a:r>
            <a:r>
              <a:rPr lang="en-US" altLang="ko-KR" sz="1600" dirty="0">
                <a:solidFill>
                  <a:schemeClr val="tx1"/>
                </a:solidFill>
              </a:rPr>
              <a:t>teams </a:t>
            </a:r>
            <a:r>
              <a:rPr lang="ko-KR" altLang="en-US" sz="1600" dirty="0">
                <a:solidFill>
                  <a:schemeClr val="tx1"/>
                </a:solidFill>
              </a:rPr>
              <a:t>테이블 안의 데이터를 받아옵니다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A560BB-7652-4618-9F39-21BCD84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4807" r="77804" b="91468"/>
          <a:stretch/>
        </p:blipFill>
        <p:spPr>
          <a:xfrm>
            <a:off x="2761674" y="1438348"/>
            <a:ext cx="2669309" cy="4314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734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242664" y="377327"/>
              <a:ext cx="3599099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현지학기제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D68424-877D-45A0-B2C0-62F0B34BC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3" y="1310172"/>
            <a:ext cx="7397102" cy="39682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중앙에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주차 </a:t>
            </a:r>
            <a:r>
              <a:rPr lang="en-US" altLang="ko-KR" sz="1600" dirty="0">
                <a:solidFill>
                  <a:schemeClr val="tx1"/>
                </a:solidFill>
              </a:rPr>
              <a:t>… </a:t>
            </a:r>
            <a:r>
              <a:rPr lang="ko-KR" altLang="en-US" sz="1600" dirty="0">
                <a:solidFill>
                  <a:schemeClr val="tx1"/>
                </a:solidFill>
              </a:rPr>
              <a:t>메뉴 클릭 시 조원소개 페이지에서 썼던 </a:t>
            </a:r>
            <a:r>
              <a:rPr lang="en-US" altLang="ko-KR" sz="1600" dirty="0">
                <a:solidFill>
                  <a:schemeClr val="tx1"/>
                </a:solidFill>
              </a:rPr>
              <a:t>AJAX fetch </a:t>
            </a:r>
            <a:r>
              <a:rPr lang="ko-KR" altLang="en-US" sz="1600" dirty="0">
                <a:solidFill>
                  <a:schemeClr val="tx1"/>
                </a:solidFill>
              </a:rPr>
              <a:t>방식을 동일하게 적용했습니다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055B2D-FE63-492B-8150-5C2CF7CF3B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3689" r="79108" b="90866"/>
          <a:stretch/>
        </p:blipFill>
        <p:spPr>
          <a:xfrm>
            <a:off x="2958809" y="1426245"/>
            <a:ext cx="2288855" cy="59492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7C9CFC-7677-450A-8829-D381F2CA94E2}"/>
              </a:ext>
            </a:extLst>
          </p:cNvPr>
          <p:cNvSpPr/>
          <p:nvPr/>
        </p:nvSpPr>
        <p:spPr>
          <a:xfrm>
            <a:off x="3288145" y="3509818"/>
            <a:ext cx="5855855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D896-FF28-4E8F-A5FB-12C28DF249D9}"/>
              </a:ext>
            </a:extLst>
          </p:cNvPr>
          <p:cNvSpPr/>
          <p:nvPr/>
        </p:nvSpPr>
        <p:spPr>
          <a:xfrm>
            <a:off x="2967188" y="5897542"/>
            <a:ext cx="570346" cy="392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6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242664" y="377327"/>
              <a:ext cx="3599099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질의응답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질의응답 메뉴를 선택 시 나타나는 페이지입니다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49238C-26A6-4E07-8144-ED5B0F1BF9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3" y="1310172"/>
            <a:ext cx="7397102" cy="39682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5716EE-6F05-438E-BD69-EA3ED6AFAF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4336" r="77840" b="91810"/>
          <a:stretch/>
        </p:blipFill>
        <p:spPr>
          <a:xfrm>
            <a:off x="3090869" y="1456820"/>
            <a:ext cx="2303589" cy="39534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35B6D5-80C1-44BF-B8D2-DEAD359BC4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2415" r="5043" b="40640"/>
          <a:stretch/>
        </p:blipFill>
        <p:spPr>
          <a:xfrm>
            <a:off x="3580615" y="1839387"/>
            <a:ext cx="5740924" cy="18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12192000" cy="6856094"/>
            <a:chOff x="0" y="1906"/>
            <a:chExt cx="12192000" cy="685609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906"/>
              <a:ext cx="12192000" cy="685609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581039" y="377327"/>
              <a:ext cx="5292527" cy="705978"/>
            </a:xfrm>
            <a:prstGeom prst="rect">
              <a:avLst/>
            </a:prstGeom>
            <a:solidFill>
              <a:srgbClr val="454545"/>
            </a:solidFill>
            <a:ln w="38100" cap="rnd">
              <a:solidFill>
                <a:srgbClr val="454545"/>
              </a:solidFill>
              <a:bevel/>
            </a:ln>
            <a:effectLst>
              <a:glow rad="63500">
                <a:schemeClr val="accent1">
                  <a:satMod val="175000"/>
                  <a:alpha val="50000"/>
                </a:schemeClr>
              </a:glow>
              <a:reflection blurRad="6350" stA="50000" endA="300" endPos="35000" dir="5400000" sy="-100000" algn="bl" rotWithShape="0"/>
            </a:effectLst>
            <a:scene3d>
              <a:camera prst="orthographicFront" fov="0">
                <a:rot lat="0" lon="0" rev="0"/>
              </a:camera>
              <a:lightRig rig="threePt" dir="t"/>
            </a:scene3d>
            <a:sp3d>
              <a:bevelT w="0" h="0" prst="softRound"/>
            </a:sp3d>
            <a:extLst>
              <a:ext uri="49926C4B-DF97-48ae-9DD6-E73424213832">
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hncFillOverlay xmlns:hd="http://schemas.haansoft.com/office/drawingml/8.0" r:id="rId3"/>
                </hp:hncExtEffects>
              </a:ext>
            </a:ex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질의응답 </a:t>
              </a:r>
              <a:r>
                <a:rPr lang="en-US" altLang="ko-KR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- </a:t>
              </a:r>
              <a:r>
                <a:rPr lang="ko-KR" altLang="en-US" sz="5300" dirty="0"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질문</a:t>
              </a:r>
              <a:endParaRPr lang="en-US" altLang="ko-KR" sz="5300" dirty="0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081" y="2855645"/>
              <a:ext cx="8166686" cy="17049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2746" y="6371924"/>
              <a:ext cx="1999254" cy="486076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FD6340-4970-4B21-9AA6-256429A2913A}"/>
              </a:ext>
            </a:extLst>
          </p:cNvPr>
          <p:cNvSpPr/>
          <p:nvPr/>
        </p:nvSpPr>
        <p:spPr>
          <a:xfrm>
            <a:off x="290945" y="5498489"/>
            <a:ext cx="11610109" cy="1207583"/>
          </a:xfrm>
          <a:prstGeom prst="roundRect">
            <a:avLst/>
          </a:prstGeom>
          <a:solidFill>
            <a:srgbClr val="BFD6F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질문하기 버튼을 누르면 </a:t>
            </a:r>
            <a:r>
              <a:rPr lang="en-US" altLang="ko-KR" sz="1600" dirty="0">
                <a:solidFill>
                  <a:schemeClr val="tx1"/>
                </a:solidFill>
              </a:rPr>
              <a:t>Q&amp;A </a:t>
            </a:r>
            <a:r>
              <a:rPr lang="ko-KR" altLang="en-US" sz="1600" dirty="0">
                <a:solidFill>
                  <a:schemeClr val="tx1"/>
                </a:solidFill>
              </a:rPr>
              <a:t>팝업창이 화면 하단에 나타납니다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현재 로그인 되어있는 사용자 닉네임이 자동으로 불러와져서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내용과 비밀번호를 입력할 수 있는 상태가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876B09-ECF1-4942-9B46-E07229123D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/>
          <a:stretch/>
        </p:blipFill>
        <p:spPr>
          <a:xfrm>
            <a:off x="619364" y="1212627"/>
            <a:ext cx="4499894" cy="39682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9DB8D5-1E9F-4739-849D-8F44E4A50F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8" t="90058" r="2470" b="1935"/>
          <a:stretch/>
        </p:blipFill>
        <p:spPr>
          <a:xfrm>
            <a:off x="5320745" y="4622501"/>
            <a:ext cx="3022213" cy="8122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259F27-45AB-4D4F-B212-3D68666E0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303" y="1240663"/>
            <a:ext cx="5673751" cy="322615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5F45997-3795-4CF3-B769-61E7FCFE2468}"/>
              </a:ext>
            </a:extLst>
          </p:cNvPr>
          <p:cNvSpPr/>
          <p:nvPr/>
        </p:nvSpPr>
        <p:spPr>
          <a:xfrm>
            <a:off x="3664371" y="4558714"/>
            <a:ext cx="1339273" cy="6765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0EC9DD-1E49-4CD7-841A-089BE07E7B66}"/>
              </a:ext>
            </a:extLst>
          </p:cNvPr>
          <p:cNvCxnSpPr>
            <a:cxnSpLocks/>
            <a:stCxn id="3" idx="5"/>
          </p:cNvCxnSpPr>
          <p:nvPr/>
        </p:nvCxnSpPr>
        <p:spPr>
          <a:xfrm flipV="1">
            <a:off x="4807512" y="5028601"/>
            <a:ext cx="609152" cy="107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EE3C0F5-999B-47F5-867E-37AB38B1AAB0}"/>
              </a:ext>
            </a:extLst>
          </p:cNvPr>
          <p:cNvCxnSpPr>
            <a:stCxn id="18" idx="0"/>
            <a:endCxn id="4" idx="1"/>
          </p:cNvCxnSpPr>
          <p:nvPr/>
        </p:nvCxnSpPr>
        <p:spPr>
          <a:xfrm rot="16200000" flipV="1">
            <a:off x="5645197" y="3435845"/>
            <a:ext cx="1768762" cy="604549"/>
          </a:xfrm>
          <a:prstGeom prst="curvedConnector4">
            <a:avLst>
              <a:gd name="adj1" fmla="val 4401"/>
              <a:gd name="adj2" fmla="val 24804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417</Words>
  <Application>Microsoft Office PowerPoint</Application>
  <PresentationFormat>와이드스크린</PresentationFormat>
  <Paragraphs>77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궁서</vt:lpstr>
      <vt:lpstr>나눔손글씨 붓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JoonHyun</dc:creator>
  <cp:lastModifiedBy>유 소영</cp:lastModifiedBy>
  <cp:revision>66</cp:revision>
  <dcterms:created xsi:type="dcterms:W3CDTF">2019-06-11T10:42:40Z</dcterms:created>
  <dcterms:modified xsi:type="dcterms:W3CDTF">2019-06-15T10:19:02Z</dcterms:modified>
  <cp:version>1000.0000.01</cp:version>
</cp:coreProperties>
</file>